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7" r:id="rId9"/>
    <p:sldId id="268" r:id="rId10"/>
    <p:sldId id="266" r:id="rId11"/>
    <p:sldId id="276" r:id="rId12"/>
    <p:sldId id="265" r:id="rId13"/>
    <p:sldId id="269" r:id="rId14"/>
    <p:sldId id="270" r:id="rId15"/>
    <p:sldId id="275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aramond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97FF2DA-1D27-F246-964B-C25960529D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44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69EF0EE4-8FFC-8843-B2BA-BF8D4ECEE005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2C36E2EF-EA05-DA4E-833F-3EB63B1636C7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2342D7D9-DD96-D846-8DE0-485189280047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88BBC551-C6EF-BE40-8B32-702960F45203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A6FD22ED-2957-9549-BA8A-3FDDADEEC758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CD4C8962-8AE1-BF46-8C3F-E7FB3CD9B0D8}" type="slidenum">
              <a:rPr lang="en-US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7E17E25A-EBAC-E14B-83C2-BAB4D3D0CCD3}" type="slidenum">
              <a:rPr lang="en-US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5FEE6705-9EDF-1A49-B07D-E6845F130588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9C921459-06A0-5F41-B09C-6FE644224F93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71BCF89D-3D24-184B-B0F8-7FCF03BA64EC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6A0EB7F1-D235-9249-ACC9-89D676765B29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B73A7A1D-0137-1144-9805-31D28670CA73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2F488E44-4E9B-6344-9F43-C5AC8D3F7B38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6770749A-6C6C-B14D-8190-DEC0FD99D5AC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fld id="{8D13A785-538E-AA47-8D37-FCC28CCBB0D8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F166AD-06DA-A640-93AF-2BE486B4D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8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93431-1066-E349-A216-28908E76E0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2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AC102-8C21-0C47-BB99-E060D6F06C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2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C1B23-5A6C-BD40-B2B3-7D48E969C8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7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F9FBE3-F5AB-2540-99D3-51BFDC9F16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6EEE6-4222-5049-9779-2347E576E7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71204-2594-8C41-A242-78354CEC9F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9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C32F87-131B-F74E-89BA-D88E9BE299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2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152D2-C70E-634D-8E5D-F830CFD3C9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99755-1813-A247-84F2-3BD289C99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E5A99-0AD8-9D49-807D-9E0141775F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5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65D1A-6145-3147-9811-1CF47F1F2F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678B312-6D7E-284A-9EB9-F646CF9FFA1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6725"/>
            <a:ext cx="9144000" cy="1920875"/>
          </a:xfrm>
        </p:spPr>
        <p:txBody>
          <a:bodyPr/>
          <a:lstStyle/>
          <a:p>
            <a:pPr eaLnBrk="1" hangingPunct="1"/>
            <a:r>
              <a:rPr lang="en-US" sz="3600" b="0" dirty="0" smtClean="0">
                <a:effectLst/>
                <a:latin typeface="Garamond" charset="0"/>
                <a:ea typeface="MS PGothic" charset="0"/>
              </a:rPr>
              <a:t/>
            </a:r>
            <a:br>
              <a:rPr lang="en-US" sz="3600" b="0" dirty="0" smtClean="0">
                <a:effectLst/>
                <a:latin typeface="Garamond" charset="0"/>
                <a:ea typeface="MS PGothic" charset="0"/>
              </a:rPr>
            </a:br>
            <a:r>
              <a:rPr lang="en-US" sz="3600" b="0" dirty="0" smtClean="0">
                <a:effectLst/>
                <a:latin typeface="Garamond" charset="0"/>
                <a:ea typeface="MS PGothic" charset="0"/>
              </a:rPr>
              <a:t/>
            </a:r>
            <a:br>
              <a:rPr lang="en-US" sz="3600" b="0" dirty="0" smtClean="0">
                <a:effectLst/>
                <a:latin typeface="Garamond" charset="0"/>
                <a:ea typeface="MS PGothic" charset="0"/>
              </a:rPr>
            </a:br>
            <a:r>
              <a:rPr lang="en-US" sz="3600" b="0" dirty="0" smtClean="0">
                <a:effectLst/>
                <a:latin typeface="Garamond" charset="0"/>
                <a:ea typeface="MS PGothic" charset="0"/>
              </a:rPr>
              <a:t>OPERATING MICROSCOPE - PHYSICS, OPTICS AND USES IN NEUROSURGERY</a:t>
            </a:r>
            <a:r>
              <a:rPr lang="en-US" sz="4000" b="0" dirty="0" smtClean="0">
                <a:effectLst/>
                <a:latin typeface="Garamond" charset="0"/>
                <a:ea typeface="MS PGothic" charset="0"/>
              </a:rPr>
              <a:t/>
            </a:r>
            <a:br>
              <a:rPr lang="en-US" sz="4000" b="0" dirty="0" smtClean="0">
                <a:effectLst/>
                <a:latin typeface="Garamond" charset="0"/>
                <a:ea typeface="MS PGothic" charset="0"/>
              </a:rPr>
            </a:br>
            <a:r>
              <a:rPr lang="en-US" sz="4000" b="0" dirty="0" smtClean="0">
                <a:effectLst/>
                <a:latin typeface="Garamond" charset="0"/>
                <a:ea typeface="MS PGothic" charset="0"/>
              </a:rPr>
              <a:t/>
            </a:r>
            <a:br>
              <a:rPr lang="en-US" sz="4000" b="0" dirty="0" smtClean="0">
                <a:effectLst/>
                <a:latin typeface="Garamond" charset="0"/>
                <a:ea typeface="MS PGothic" charset="0"/>
              </a:rPr>
            </a:br>
            <a:endParaRPr lang="en-US" sz="4000" b="0" dirty="0">
              <a:effectLst/>
              <a:latin typeface="Garamond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Illumination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Earlier microscopes used integrated light sources such as tungsten or halogen bulbs which generated a lot of heat. Prolonged surgery cumbersome.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Development of fibreoptics enabled the use of a remote illumination source . 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Automatic adjustment of light collimation in modern microscopes allows appropriate illumination as the magnification is varied.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Garamond" charset="0"/>
                <a:ea typeface="MS PGothic" charset="0"/>
              </a:rPr>
              <a:t>Auxiliary illumination</a:t>
            </a:r>
          </a:p>
          <a:p>
            <a:pPr lvl="1" eaLnBrk="1" hangingPunct="1">
              <a:buFont typeface="Wingdings" charset="0"/>
              <a:buNone/>
            </a:pPr>
            <a:r>
              <a:rPr lang="en-US" sz="2400">
                <a:latin typeface="Garamond" charset="0"/>
                <a:ea typeface="MS PGothic" charset="0"/>
              </a:rPr>
              <a:t>In some advanced models auxiliary illumination is being used to decrease shadowing when changing the viewing angle.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305800" cy="6096000"/>
          </a:xfrm>
        </p:spPr>
        <p:txBody>
          <a:bodyPr/>
          <a:lstStyle/>
          <a:p>
            <a:pPr eaLnBrk="1" hangingPunct="1"/>
            <a:r>
              <a:rPr lang="en-US" sz="2400">
                <a:latin typeface="Garamond" charset="0"/>
                <a:ea typeface="MS PGothic" charset="0"/>
              </a:rPr>
              <a:t>Stereoscopic perspective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 sz="2000">
                <a:latin typeface="Garamond" charset="0"/>
                <a:ea typeface="MS PGothic" charset="0"/>
              </a:rPr>
              <a:t>Each of the binocular eyepieces project a slightly different image of the field which is fused to form  the resultant 3D image.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 sz="2000">
                <a:latin typeface="Garamond" charset="0"/>
                <a:ea typeface="MS PGothic" charset="0"/>
              </a:rPr>
              <a:t>The binocular system ensures that the  two images are always separated by the interpupillary distance of the observer irrespective of the depth of the field.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Garamond" charset="0"/>
                <a:ea typeface="MS PGothic" charset="0"/>
              </a:rPr>
              <a:t>Operative Microscope-based Neuronavigational Systems </a:t>
            </a:r>
          </a:p>
          <a:p>
            <a:pPr lvl="1" algn="just" eaLnBrk="1" hangingPunct="1">
              <a:buFont typeface="Wingdings" charset="0"/>
              <a:buChar char="Ø"/>
            </a:pPr>
            <a:r>
              <a:rPr lang="en-US" sz="2400">
                <a:latin typeface="Garamond" charset="0"/>
                <a:ea typeface="MS PGothic" charset="0"/>
              </a:rPr>
              <a:t>Neuronavigation provides a precise surgical guidance by referencing the coordinate system of the brain with a parallel coordinate system of the three-dimensional data of the patient .</a:t>
            </a:r>
          </a:p>
          <a:p>
            <a:pPr lvl="1" algn="just" eaLnBrk="1" hangingPunct="1">
              <a:buFont typeface="Wingdings" charset="0"/>
              <a:buChar char="Ø"/>
            </a:pPr>
            <a:r>
              <a:rPr lang="en-US" sz="2400">
                <a:latin typeface="Garamond" charset="0"/>
                <a:ea typeface="MS PGothic" charset="0"/>
              </a:rPr>
              <a:t>Picture in picture facility : the simultaneous display of the image data into the eyepiece of the microscope from either the neuronavigational system or during the use of an intraoperative endoscope is possible.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Microscope mounts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ea typeface="+mn-ea"/>
                <a:cs typeface="+mn-cs"/>
              </a:rPr>
              <a:t>	Essentially two types 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Floor mounted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	transportable, occupies floor space 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Ceiling mounted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	More expensive, saves floor space.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Unnecessary movements while adjusting the microscope are minimised by a system of counterbalances and electromagnetic locks which secure the microscope in the desirable position.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229600" cy="5410200"/>
          </a:xfrm>
        </p:spPr>
        <p:txBody>
          <a:bodyPr/>
          <a:lstStyle/>
          <a:p>
            <a:pPr eaLnBrk="1" hangingPunct="1"/>
            <a:r>
              <a:rPr lang="ja-JP" altLang="en-US">
                <a:latin typeface="Garamond" charset="0"/>
                <a:ea typeface="MS PGothic" charset="0"/>
              </a:rPr>
              <a:t>“</a:t>
            </a:r>
            <a:r>
              <a:rPr lang="en-US" altLang="ja-JP">
                <a:latin typeface="Garamond" charset="0"/>
                <a:ea typeface="MS PGothic" charset="0"/>
              </a:rPr>
              <a:t>Point lock</a:t>
            </a:r>
            <a:r>
              <a:rPr lang="ja-JP" altLang="en-US">
                <a:latin typeface="Garamond" charset="0"/>
                <a:ea typeface="MS PGothic" charset="0"/>
              </a:rPr>
              <a:t>”</a:t>
            </a:r>
            <a:r>
              <a:rPr lang="en-US" altLang="ja-JP">
                <a:latin typeface="Garamond" charset="0"/>
                <a:ea typeface="MS PGothic" charset="0"/>
              </a:rPr>
              <a:t> system and </a:t>
            </a:r>
            <a:r>
              <a:rPr lang="ja-JP" altLang="en-US">
                <a:latin typeface="Garamond" charset="0"/>
                <a:ea typeface="MS PGothic" charset="0"/>
              </a:rPr>
              <a:t>“</a:t>
            </a:r>
            <a:r>
              <a:rPr lang="en-US" altLang="ja-JP">
                <a:latin typeface="Garamond" charset="0"/>
                <a:ea typeface="MS PGothic" charset="0"/>
              </a:rPr>
              <a:t>focus lock</a:t>
            </a:r>
            <a:r>
              <a:rPr lang="ja-JP" altLang="en-US">
                <a:latin typeface="Garamond" charset="0"/>
                <a:ea typeface="MS PGothic" charset="0"/>
              </a:rPr>
              <a:t>”</a:t>
            </a:r>
            <a:r>
              <a:rPr lang="en-US" altLang="ja-JP">
                <a:latin typeface="Garamond" charset="0"/>
                <a:ea typeface="MS PGothic" charset="0"/>
              </a:rPr>
              <a:t> system available in advanced models </a:t>
            </a:r>
          </a:p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The use of the point lock mechanism allows the surgeon to position the microscope without any chance of losing the observation point or the focus of that point.</a:t>
            </a:r>
          </a:p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focus lock allows the surgeon to position the microscope in an </a:t>
            </a:r>
            <a:r>
              <a:rPr lang="en-US" i="1">
                <a:latin typeface="Garamond" charset="0"/>
                <a:ea typeface="MS PGothic" charset="0"/>
              </a:rPr>
              <a:t>x-y</a:t>
            </a:r>
            <a:r>
              <a:rPr lang="en-US">
                <a:latin typeface="Garamond" charset="0"/>
                <a:ea typeface="MS PGothic" charset="0"/>
              </a:rPr>
              <a:t> plane without affecting the </a:t>
            </a:r>
            <a:r>
              <a:rPr lang="en-US" i="1">
                <a:latin typeface="Garamond" charset="0"/>
                <a:ea typeface="MS PGothic" charset="0"/>
              </a:rPr>
              <a:t>z</a:t>
            </a:r>
            <a:r>
              <a:rPr lang="en-US">
                <a:latin typeface="Garamond" charset="0"/>
                <a:ea typeface="MS PGothic" charset="0"/>
              </a:rPr>
              <a:t> axis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Garamond" charset="0"/>
                <a:ea typeface="MS PGothic" charset="0"/>
              </a:rPr>
              <a:t>Extent and scope of application </a:t>
            </a:r>
            <a:br>
              <a:rPr lang="en-US" sz="4000">
                <a:latin typeface="Garamond" charset="0"/>
                <a:ea typeface="MS PGothic" charset="0"/>
              </a:rPr>
            </a:br>
            <a:r>
              <a:rPr lang="en-US" sz="4000">
                <a:latin typeface="Garamond" charset="0"/>
                <a:ea typeface="MS PGothic" charset="0"/>
              </a:rPr>
              <a:t>of microscope in neurosurgery.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n"/>
              <a:defRPr/>
            </a:pPr>
            <a:r>
              <a:rPr lang="en-US" sz="2800" smtClean="0">
                <a:ea typeface="+mn-ea"/>
                <a:cs typeface="+mn-cs"/>
              </a:rPr>
              <a:t>Role of microscope in improving surgical outcomes first demonstrated in Acoustic Neuromas.</a:t>
            </a:r>
          </a:p>
          <a:p>
            <a:pPr algn="just" eaLnBrk="1" hangingPunct="1">
              <a:buFont typeface="Wingdings" pitchFamily="2" charset="2"/>
              <a:buChar char="n"/>
              <a:defRPr/>
            </a:pPr>
            <a:r>
              <a:rPr lang="en-US" sz="2800" smtClean="0">
                <a:ea typeface="+mn-ea"/>
                <a:cs typeface="+mn-cs"/>
              </a:rPr>
              <a:t>Now routinely used in almost all intradural operative procedures whether in the brain or spine. </a:t>
            </a:r>
          </a:p>
          <a:p>
            <a:pPr algn="just" eaLnBrk="1" hangingPunct="1">
              <a:buFont typeface="Wingdings" pitchFamily="2" charset="2"/>
              <a:buChar char="n"/>
              <a:defRPr/>
            </a:pPr>
            <a:r>
              <a:rPr lang="en-US" sz="2800" smtClean="0">
                <a:effectLst/>
                <a:ea typeface="+mn-ea"/>
                <a:cs typeface="+mn-cs"/>
              </a:rPr>
              <a:t>Its use has resulted in smaller wounds, less postoperative neural and vascular damage, better hemostasis, more accurate nerve and vessel repairs, and surgical treatment of some previously inoperable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smtClean="0">
                <a:effectLst/>
                <a:ea typeface="+mn-ea"/>
                <a:cs typeface="+mn-cs"/>
              </a:rPr>
              <a:t>	lesions.</a:t>
            </a:r>
          </a:p>
          <a:p>
            <a:pPr algn="just" eaLnBrk="1" hangingPunct="1">
              <a:buFont typeface="Wingdings" pitchFamily="2" charset="2"/>
              <a:buChar char="n"/>
              <a:defRPr/>
            </a:pPr>
            <a:endParaRPr lang="en-US" sz="280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800" smtClean="0">
                <a:effectLst/>
                <a:ea typeface="+mn-ea"/>
                <a:cs typeface="+mn-cs"/>
              </a:rPr>
              <a:t>It has improved operative results by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ffectLst/>
                <a:ea typeface="ＭＳ Ｐゴシック" charset="0"/>
              </a:rPr>
              <a:t> permitting neural and vascular structures to be delineated with greater visual accuracy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ffectLst/>
                <a:ea typeface="ＭＳ Ｐゴシック" charset="0"/>
              </a:rPr>
              <a:t> deep areas to be reached with less brain retraction and smaller cortical incisions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ffectLst/>
                <a:ea typeface="ＭＳ Ｐゴシック" charset="0"/>
              </a:rPr>
              <a:t> bleeding points to be coagulated with less damage to adjacent neural structures,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ffectLst/>
                <a:ea typeface="ＭＳ Ｐゴシック" charset="0"/>
              </a:rPr>
              <a:t>nerves distorted by tumor to be preserved with greater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ffectLst/>
                <a:ea typeface="ＭＳ Ｐゴシック" charset="0"/>
              </a:rPr>
              <a:t>and  enabling anastomosis and suturing of small vessels and nerves not previously possible to be performed.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Emerging technologies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Intraoperative flourescence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	It is an upcoming technique available in several advanced micrscopes.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mtClean="0">
                <a:ea typeface="ＭＳ Ｐゴシック" charset="0"/>
              </a:rPr>
              <a:t>	applicable in aneurysm  and tumour surgery where it allows the visualisation of sub millimeter vessels by the use of Indo-cyanin green dye used as fluorescing agent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Basic Optics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Basic function of a microscope is to provide a magnified view of the object being studied</a:t>
            </a:r>
          </a:p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Magnification is essentially an increase in viewing angle or the angle subtended by the object at the eye.</a:t>
            </a:r>
          </a:p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Two essentials of the operating microscope</a:t>
            </a:r>
          </a:p>
          <a:p>
            <a:pPr lvl="1" eaLnBrk="1" hangingPunct="1"/>
            <a:r>
              <a:rPr lang="en-US">
                <a:latin typeface="Garamond" charset="0"/>
                <a:ea typeface="MS PGothic" charset="0"/>
              </a:rPr>
              <a:t>Magnification</a:t>
            </a:r>
          </a:p>
          <a:p>
            <a:pPr lvl="1" eaLnBrk="1" hangingPunct="1"/>
            <a:r>
              <a:rPr lang="en-US">
                <a:latin typeface="Garamond" charset="0"/>
                <a:ea typeface="MS PGothic" charset="0"/>
              </a:rPr>
              <a:t>Stereoscopic vision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Simple microscope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Garamond" charset="0"/>
                <a:ea typeface="MS PGothic" charset="0"/>
              </a:rPr>
              <a:t>Consists of an illumination source and two lens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Garamond" charset="0"/>
                <a:ea typeface="MS PGothic" charset="0"/>
              </a:rPr>
              <a:t>Objective lens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Garamond" charset="0"/>
                <a:ea typeface="MS PGothic" charset="0"/>
              </a:rPr>
              <a:t>Eyepiece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Garamond" charset="0"/>
                <a:ea typeface="MS PGothic" charset="0"/>
              </a:rPr>
              <a:t>The objective lens focuses the light rays from the object under study to form a real inverted image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Garamond" charset="0"/>
                <a:ea typeface="MS PGothic" charset="0"/>
              </a:rPr>
              <a:t>The eyepiece forms a virtual magnified image at a distance  which is seen by the observer.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Garamond" charset="0"/>
                <a:ea typeface="MS PGothic" charset="0"/>
              </a:rPr>
              <a:t>The image undergoes a two step magnification.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800">
              <a:latin typeface="Garamond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endParaRPr lang="en-US" sz="2400">
              <a:latin typeface="Garamond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800">
                <a:latin typeface="Garamond" charset="0"/>
                <a:ea typeface="MS PGothic" charset="0"/>
              </a:rPr>
              <a:t>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Magnifying power of a microscope is calculated by multiplying the individual magnification produced by the objective lens and eyepiece individually.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Simple lens systems suffer from several defects such as chromatic aberration, Spherical aberration, diffraction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Compound lens systems diminish these deficiencies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The operating microscope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History of its development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	magnification loupes have been used in surgery from mid part of  19</a:t>
            </a:r>
            <a:r>
              <a:rPr lang="en-US" baseline="30000">
                <a:latin typeface="Garamond" charset="0"/>
                <a:ea typeface="MS PGothic" charset="0"/>
              </a:rPr>
              <a:t>th</a:t>
            </a:r>
            <a:r>
              <a:rPr lang="en-US">
                <a:latin typeface="Garamond" charset="0"/>
                <a:ea typeface="MS PGothic" charset="0"/>
              </a:rPr>
              <a:t> century.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 Surgical binocular microscope first used by Carl Nylen in 1929 for middle ear surgery.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Popularised for otological surgery by William House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In 1957, Theodore Kurze became the first neurosurgeon to use the microscope in removal of a neurilemmoma of the seventh nerve.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History (contd..)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In 1958, R.M.P. Donaghy established the first microneurosurgical training laboratory where several neurosurgeons like M Gazi Yasargil also trained</a:t>
            </a:r>
          </a:p>
          <a:p>
            <a:pPr lvl="1" eaLnBrk="1" hangingPunct="1">
              <a:buFont typeface="Wingdings" charset="0"/>
              <a:buChar char="Ø"/>
            </a:pPr>
            <a:r>
              <a:rPr lang="en-US">
                <a:latin typeface="Garamond" charset="0"/>
                <a:ea typeface="MS PGothic" charset="0"/>
              </a:rPr>
              <a:t>Yasargil made several revolutionary improvements in the design of the operating microscope and is regarded as the </a:t>
            </a:r>
            <a:r>
              <a:rPr lang="ja-JP" altLang="en-US">
                <a:latin typeface="Garamond" charset="0"/>
                <a:ea typeface="MS PGothic" charset="0"/>
              </a:rPr>
              <a:t>“</a:t>
            </a:r>
            <a:r>
              <a:rPr lang="en-US" altLang="ja-JP">
                <a:latin typeface="Garamond" charset="0"/>
                <a:ea typeface="MS PGothic" charset="0"/>
              </a:rPr>
              <a:t>Father Of Microneurosurgery</a:t>
            </a:r>
            <a:r>
              <a:rPr lang="ja-JP" altLang="en-US">
                <a:latin typeface="Garamond" charset="0"/>
                <a:ea typeface="MS PGothic" charset="0"/>
              </a:rPr>
              <a:t>”</a:t>
            </a:r>
            <a:r>
              <a:rPr lang="en-US" altLang="ja-JP">
                <a:latin typeface="Garamond" charset="0"/>
                <a:ea typeface="MS PGothic" charset="0"/>
              </a:rPr>
              <a:t> for his contributions.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Garamond" charset="0"/>
              <a:ea typeface="MS PGothic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The operating microscope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Optical principles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ＭＳ Ｐゴシック" charset="0"/>
              </a:rPr>
              <a:t>Magnification	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	dependent on the magnification of the objective and eyepiece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	a zoom system of lenses is interposed between these two principal lenses allowing continuous change in magnification.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ＭＳ Ｐゴシック" charset="0"/>
              </a:rPr>
              <a:t>	The field of view changes with the magnification according to the formula-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ea typeface="ＭＳ Ｐゴシック" charset="0"/>
              </a:rPr>
              <a:t>	Diameter of field = 200/total magnification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8229600" cy="4525963"/>
          </a:xfrm>
        </p:spPr>
        <p:txBody>
          <a:bodyPr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Depth of field is also an important parameter which is a measure of field of vision in a stereoscopic system.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Garamond" charset="0"/>
                <a:ea typeface="MS PGothic" charset="0"/>
              </a:rPr>
              <a:t>	The depth of field </a:t>
            </a:r>
          </a:p>
          <a:p>
            <a:pPr lvl="1" eaLnBrk="1" hangingPunct="1"/>
            <a:r>
              <a:rPr lang="en-US">
                <a:latin typeface="Garamond" charset="0"/>
                <a:ea typeface="MS PGothic" charset="0"/>
              </a:rPr>
              <a:t>increases with the square of the focal length of the objective lens </a:t>
            </a:r>
          </a:p>
          <a:p>
            <a:pPr lvl="1" eaLnBrk="1" hangingPunct="1"/>
            <a:r>
              <a:rPr lang="en-US">
                <a:latin typeface="Garamond" charset="0"/>
                <a:ea typeface="MS PGothic" charset="0"/>
              </a:rPr>
              <a:t>decreases linearly with the magnification of the microscope.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Garamond" charset="0"/>
                <a:ea typeface="MS PGothic" charset="0"/>
              </a:rPr>
              <a:t>Components Of An Operating Microscope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b="1" smtClean="0">
                <a:ea typeface="+mn-ea"/>
                <a:cs typeface="+mn-cs"/>
              </a:rPr>
              <a:t>Main Objective Lens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000" smtClean="0">
                <a:ea typeface="ＭＳ Ｐゴシック" charset="0"/>
              </a:rPr>
              <a:t>variable focal length ranging from 200-500 mm depending upon the depth of operative field allowing the microscope to be adjusted at different distances from the op cavity.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000" smtClean="0">
                <a:ea typeface="ＭＳ Ｐゴシック" charset="0"/>
              </a:rPr>
              <a:t>Greater focal length required for operating in depth.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800" b="1" smtClean="0">
                <a:ea typeface="+mn-ea"/>
                <a:cs typeface="+mn-cs"/>
              </a:rPr>
              <a:t>Magnification Changer</a:t>
            </a:r>
            <a:r>
              <a:rPr lang="en-US" sz="2400" b="1" smtClean="0">
                <a:ea typeface="+mn-ea"/>
                <a:cs typeface="+mn-cs"/>
              </a:rPr>
              <a:t> </a:t>
            </a:r>
            <a:endParaRPr lang="en-US" sz="2400" smtClean="0">
              <a:ea typeface="+mn-ea"/>
              <a:cs typeface="+mn-cs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000" smtClean="0">
                <a:ea typeface="ＭＳ Ｐゴシック" charset="0"/>
              </a:rPr>
              <a:t>It is a lens system placed between the objective and the binocular system comprising microprocessor controlled lenses which allow continuous adjustment of magnification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000" smtClean="0">
                <a:ea typeface="ＭＳ Ｐゴシック" charset="0"/>
              </a:rPr>
              <a:t>Together with the objective lenses they form the double barrel system.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ea typeface="+mn-ea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ea typeface="+mn-ea"/>
                <a:cs typeface="+mn-cs"/>
              </a:rPr>
              <a:t> </a:t>
            </a:r>
            <a:endParaRPr lang="en-US" sz="2800" b="1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735</Words>
  <Application>Microsoft Macintosh PowerPoint</Application>
  <PresentationFormat>On-screen Show (4:3)</PresentationFormat>
  <Paragraphs>101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Stream</vt:lpstr>
      <vt:lpstr>  OPERATING MICROSCOPE - PHYSICS, OPTICS AND USES IN NEUROSURGERY  </vt:lpstr>
      <vt:lpstr>Basic Optics </vt:lpstr>
      <vt:lpstr>Simple microscope</vt:lpstr>
      <vt:lpstr>PowerPoint Presentation</vt:lpstr>
      <vt:lpstr>The operating microscope</vt:lpstr>
      <vt:lpstr>PowerPoint Presentation</vt:lpstr>
      <vt:lpstr>The operating microscope</vt:lpstr>
      <vt:lpstr>PowerPoint Presentation</vt:lpstr>
      <vt:lpstr>Components Of An Operating Microscope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Extent and scope of application  of microscope in neurosurgery.</vt:lpstr>
      <vt:lpstr>PowerPoint Presentation</vt:lpstr>
      <vt:lpstr>Emerging technologies</vt:lpstr>
    </vt:vector>
  </TitlesOfParts>
  <Company>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Microscope- physics, optics and uses in Neurosurgery  </dc:title>
  <dc:creator>shashwat</dc:creator>
  <cp:lastModifiedBy>apple</cp:lastModifiedBy>
  <cp:revision>16</cp:revision>
  <dcterms:created xsi:type="dcterms:W3CDTF">2007-01-02T07:18:12Z</dcterms:created>
  <dcterms:modified xsi:type="dcterms:W3CDTF">2013-12-18T13:08:17Z</dcterms:modified>
</cp:coreProperties>
</file>